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CB280-CDBF-4AC8-886B-13CD21529A7C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9828B-FC9B-4810-B0C6-18F64A7BD8A9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C28-441A-4368-A1E3-1D46F09D1F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C28-441A-4368-A1E3-1D46F09D1F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C28-441A-4368-A1E3-1D46F09D1F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C28-441A-4368-A1E3-1D46F09D1F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C28-441A-4368-A1E3-1D46F09D1F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C28-441A-4368-A1E3-1D46F09D1F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C28-441A-4368-A1E3-1D46F09D1F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C28-441A-4368-A1E3-1D46F09D1F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C28-441A-4368-A1E3-1D46F09D1F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C28-441A-4368-A1E3-1D46F09D1F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9A18-83E1-4B14-8550-31BBB3408157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46C28-441A-4368-A1E3-1D46F09D1F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A9A18-83E1-4B14-8550-31BBB3408157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46C28-441A-4368-A1E3-1D46F09D1F9D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 ‘der’-</a:t>
            </a:r>
            <a:r>
              <a:rPr lang="nl-NL" dirty="0" err="1" smtClean="0"/>
              <a:t>Gruppe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Welke woorden horen erbij en hoe werkt het?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Welke woorden behoren tot de ‘der’-</a:t>
            </a:r>
            <a:r>
              <a:rPr lang="nl-NL" dirty="0" err="1" smtClean="0"/>
              <a:t>Gruppe</a:t>
            </a:r>
            <a:r>
              <a:rPr lang="nl-NL" dirty="0"/>
              <a:t>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>
                <a:latin typeface="Arial" pitchFamily="34" charset="0"/>
                <a:cs typeface="Arial" pitchFamily="34" charset="0"/>
              </a:rPr>
              <a:t>d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er, die en das: Duitse lidwoorden 					   (vergelijkbaar met het 				   Nederlandse ‘de’ en ‘het’)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dies-		deze</a:t>
            </a:r>
          </a:p>
          <a:p>
            <a:r>
              <a:rPr lang="nl-NL" dirty="0" err="1" smtClean="0">
                <a:latin typeface="Arial" pitchFamily="34" charset="0"/>
                <a:cs typeface="Arial" pitchFamily="34" charset="0"/>
              </a:rPr>
              <a:t>jed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-		iedere, iedereen</a:t>
            </a:r>
          </a:p>
          <a:p>
            <a:r>
              <a:rPr lang="nl-NL" dirty="0" err="1" smtClean="0">
                <a:latin typeface="Arial" pitchFamily="34" charset="0"/>
                <a:cs typeface="Arial" pitchFamily="34" charset="0"/>
              </a:rPr>
              <a:t>manch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-		sommige</a:t>
            </a:r>
          </a:p>
          <a:p>
            <a:r>
              <a:rPr lang="nl-NL" dirty="0" err="1" smtClean="0">
                <a:latin typeface="Arial" pitchFamily="34" charset="0"/>
                <a:cs typeface="Arial" pitchFamily="34" charset="0"/>
              </a:rPr>
              <a:t>welch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-		welke</a:t>
            </a:r>
          </a:p>
          <a:p>
            <a:r>
              <a:rPr lang="nl-NL" dirty="0" err="1" smtClean="0">
                <a:latin typeface="Arial" pitchFamily="34" charset="0"/>
                <a:cs typeface="Arial" pitchFamily="34" charset="0"/>
              </a:rPr>
              <a:t>solch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-		zulke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all-			alle(s), iedereen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Schema van de ‘der’-</a:t>
            </a:r>
            <a:r>
              <a:rPr lang="nl-NL" dirty="0" err="1" smtClean="0"/>
              <a:t>Gruppe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467544" y="3573016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Arial" pitchFamily="34" charset="0"/>
                <a:cs typeface="Arial" pitchFamily="34" charset="0"/>
              </a:rPr>
              <a:t>Bij ieder ander woord uit de ‘der’-</a:t>
            </a:r>
            <a:r>
              <a:rPr lang="nl-NL" dirty="0" err="1" smtClean="0">
                <a:latin typeface="Arial" pitchFamily="34" charset="0"/>
                <a:cs typeface="Arial" pitchFamily="34" charset="0"/>
              </a:rPr>
              <a:t>Gruppe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plak je de laatste letter gewoon achter de stam.</a:t>
            </a:r>
          </a:p>
          <a:p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b="1" dirty="0" smtClean="0">
                <a:latin typeface="Arial" pitchFamily="34" charset="0"/>
                <a:cs typeface="Arial" pitchFamily="34" charset="0"/>
              </a:rPr>
              <a:t>Voorbeeld:</a:t>
            </a:r>
          </a:p>
          <a:p>
            <a:r>
              <a:rPr lang="nl-NL" dirty="0" err="1">
                <a:latin typeface="Arial" pitchFamily="34" charset="0"/>
                <a:cs typeface="Arial" pitchFamily="34" charset="0"/>
              </a:rPr>
              <a:t>d</a:t>
            </a:r>
            <a:r>
              <a:rPr lang="nl-NL" dirty="0" err="1" smtClean="0">
                <a:latin typeface="Arial" pitchFamily="34" charset="0"/>
                <a:cs typeface="Arial" pitchFamily="34" charset="0"/>
              </a:rPr>
              <a:t>ies</a:t>
            </a:r>
            <a:r>
              <a:rPr lang="nl-NL" b="1" dirty="0" err="1" smtClean="0">
                <a:latin typeface="Arial" pitchFamily="34" charset="0"/>
                <a:cs typeface="Arial" pitchFamily="34" charset="0"/>
              </a:rPr>
              <a:t>er</a:t>
            </a:r>
            <a:r>
              <a:rPr lang="nl-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kleine </a:t>
            </a:r>
            <a:r>
              <a:rPr lang="nl-NL" dirty="0" err="1" smtClean="0">
                <a:latin typeface="Arial" pitchFamily="34" charset="0"/>
                <a:cs typeface="Arial" pitchFamily="34" charset="0"/>
              </a:rPr>
              <a:t>Mann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(mannelijk, 1</a:t>
            </a:r>
            <a:r>
              <a:rPr lang="nl-NL" baseline="30000" dirty="0" smtClean="0">
                <a:latin typeface="Arial" pitchFamily="34" charset="0"/>
                <a:cs typeface="Arial" pitchFamily="34" charset="0"/>
              </a:rPr>
              <a:t>ste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naamval)</a:t>
            </a:r>
          </a:p>
          <a:p>
            <a:r>
              <a:rPr lang="nl-NL" dirty="0">
                <a:latin typeface="Arial" pitchFamily="34" charset="0"/>
                <a:cs typeface="Arial" pitchFamily="34" charset="0"/>
              </a:rPr>
              <a:t>m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anch</a:t>
            </a:r>
            <a:r>
              <a:rPr lang="nl-NL" b="1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kleine Frau (vrouwelijk, 4</a:t>
            </a:r>
            <a:r>
              <a:rPr lang="nl-NL" baseline="30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naamval)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all</a:t>
            </a:r>
            <a:r>
              <a:rPr lang="nl-NL" b="1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kleinen </a:t>
            </a:r>
            <a:r>
              <a:rPr lang="nl-NL" dirty="0" err="1" smtClean="0">
                <a:latin typeface="Arial" pitchFamily="34" charset="0"/>
                <a:cs typeface="Arial" pitchFamily="34" charset="0"/>
              </a:rPr>
              <a:t>Kindern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(meervoud, 3</a:t>
            </a:r>
            <a:r>
              <a:rPr lang="nl-NL" baseline="30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naamval)</a:t>
            </a:r>
          </a:p>
          <a:p>
            <a:endParaRPr lang="nl-NL" dirty="0" smtClean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8229600" cy="1677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kstvak 9"/>
          <p:cNvSpPr txBox="1"/>
          <p:nvPr/>
        </p:nvSpPr>
        <p:spPr>
          <a:xfrm>
            <a:off x="5652120" y="4365104"/>
            <a:ext cx="3168352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dirty="0" smtClean="0">
                <a:latin typeface="Arial" pitchFamily="34" charset="0"/>
                <a:cs typeface="Arial" pitchFamily="34" charset="0"/>
              </a:rPr>
              <a:t>Let goed op bij 2</a:t>
            </a:r>
            <a:r>
              <a:rPr lang="nl-NL" sz="1600" baseline="30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nl-NL" sz="1600" dirty="0" smtClean="0">
                <a:latin typeface="Arial" pitchFamily="34" charset="0"/>
                <a:cs typeface="Arial" pitchFamily="34" charset="0"/>
              </a:rPr>
              <a:t> naamval mannelijk en onzijdig </a:t>
            </a:r>
            <a:r>
              <a:rPr lang="nl-NL" sz="1600" b="1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nl-NL" sz="1600" dirty="0" smtClean="0">
                <a:latin typeface="Arial" pitchFamily="34" charset="0"/>
                <a:cs typeface="Arial" pitchFamily="34" charset="0"/>
              </a:rPr>
              <a:t>bij 3</a:t>
            </a:r>
            <a:r>
              <a:rPr lang="nl-NL" sz="1600" baseline="30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nl-NL" sz="1600" dirty="0" smtClean="0">
                <a:latin typeface="Arial" pitchFamily="34" charset="0"/>
                <a:cs typeface="Arial" pitchFamily="34" charset="0"/>
              </a:rPr>
              <a:t> naamval meervoud: hier komt nog een </a:t>
            </a:r>
            <a:r>
              <a:rPr lang="nl-NL" sz="1600" b="1" dirty="0" smtClean="0">
                <a:latin typeface="Arial" pitchFamily="34" charset="0"/>
                <a:cs typeface="Arial" pitchFamily="34" charset="0"/>
              </a:rPr>
              <a:t>extra letter </a:t>
            </a:r>
            <a:r>
              <a:rPr lang="nl-NL" sz="1600" dirty="0" smtClean="0">
                <a:latin typeface="Arial" pitchFamily="34" charset="0"/>
                <a:cs typeface="Arial" pitchFamily="34" charset="0"/>
              </a:rPr>
              <a:t>achter het zelfstandig naamwoord!</a:t>
            </a:r>
            <a:endParaRPr lang="nl-NL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755576" y="3861048"/>
            <a:ext cx="7848872" cy="20882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Sleutel (bijvoeglijk naamwoord)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sz="2800" dirty="0" smtClean="0">
                <a:latin typeface="Arial" pitchFamily="34" charset="0"/>
                <a:cs typeface="Arial" pitchFamily="34" charset="0"/>
              </a:rPr>
              <a:t>	Als je kijkt naar het </a:t>
            </a:r>
            <a:r>
              <a:rPr lang="nl-NL" sz="2800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schema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op de vorige dia, zie je dat er een dikgedrukte sleutel om een aantal vakjes heenloopt. Deze sleutel heeft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alleen betrekking op het bijvoeglijk naamwoord!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De regel is:</a:t>
            </a:r>
          </a:p>
          <a:p>
            <a:pPr>
              <a:buNone/>
            </a:pPr>
            <a:r>
              <a:rPr lang="nl-NL" sz="28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r>
              <a:rPr lang="nl-NL" sz="2800" dirty="0">
                <a:latin typeface="Arial" pitchFamily="34" charset="0"/>
                <a:cs typeface="Arial" pitchFamily="34" charset="0"/>
              </a:rPr>
              <a:t>	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Valt een vakje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de sleutel? Dan komt er </a:t>
            </a:r>
            <a:r>
              <a:rPr lang="nl-NL" sz="2800" i="1" dirty="0" smtClean="0">
                <a:latin typeface="Arial" pitchFamily="34" charset="0"/>
                <a:cs typeface="Arial" pitchFamily="34" charset="0"/>
              </a:rPr>
              <a:t>–en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achter het bijvoeglijk naamwoord!</a:t>
            </a:r>
          </a:p>
          <a:p>
            <a:pPr>
              <a:buNone/>
            </a:pPr>
            <a:r>
              <a:rPr lang="nl-NL" sz="2800" dirty="0" smtClean="0">
                <a:latin typeface="Arial" pitchFamily="34" charset="0"/>
                <a:cs typeface="Arial" pitchFamily="34" charset="0"/>
              </a:rPr>
              <a:t>	Valt er een vakje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uit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de sleutel? Dan komt er </a:t>
            </a:r>
            <a:r>
              <a:rPr lang="nl-NL" sz="2800" i="1" dirty="0" smtClean="0">
                <a:latin typeface="Arial" pitchFamily="34" charset="0"/>
                <a:cs typeface="Arial" pitchFamily="34" charset="0"/>
              </a:rPr>
              <a:t>–e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achter het bijvoeglijk naamwoord!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119</Words>
  <Application>Microsoft Office PowerPoint</Application>
  <PresentationFormat>Diavoorstelling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Office-thema</vt:lpstr>
      <vt:lpstr>De ‘der’-Gruppe</vt:lpstr>
      <vt:lpstr>Welke woorden behoren tot de ‘der’-Gruppe?</vt:lpstr>
      <vt:lpstr>Schema van de ‘der’-Gruppe</vt:lpstr>
      <vt:lpstr>Sleutel (bijvoeglijk naamwoord)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‘der’-Gruppe</dc:title>
  <dc:creator>KMR</dc:creator>
  <cp:lastModifiedBy>KMR</cp:lastModifiedBy>
  <cp:revision>4</cp:revision>
  <dcterms:created xsi:type="dcterms:W3CDTF">2016-01-07T09:54:16Z</dcterms:created>
  <dcterms:modified xsi:type="dcterms:W3CDTF">2016-01-07T10:28:46Z</dcterms:modified>
</cp:coreProperties>
</file>